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9" r:id="rId2"/>
    <p:sldId id="260" r:id="rId3"/>
    <p:sldId id="261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0A1FE-F70F-4589-BE80-5BD8E0B8B8AF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6D298-0FE4-4F60-9D12-4EF07FE2EA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024" y="44624"/>
            <a:ext cx="8820472" cy="1440160"/>
          </a:xfrm>
        </p:spPr>
        <p:txBody>
          <a:bodyPr/>
          <a:lstStyle>
            <a:lvl1pPr>
              <a:defRPr b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727CA3">
                    <a:lumMod val="75000"/>
                  </a:srgbClr>
                </a:solidFill>
              </a:rPr>
              <a:pPr/>
              <a:t>03.06.2020</a:t>
            </a:fld>
            <a:endParaRPr lang="ru-RU">
              <a:solidFill>
                <a:srgbClr val="727CA3">
                  <a:lumMod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727CA3">
                  <a:lumMod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727CA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727CA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03.06.2020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03.06.2020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727CA3">
                    <a:lumMod val="75000"/>
                  </a:srgbClr>
                </a:solidFill>
              </a:rPr>
              <a:pPr/>
              <a:t>03.06.2020</a:t>
            </a:fld>
            <a:endParaRPr lang="ru-RU">
              <a:solidFill>
                <a:srgbClr val="727CA3">
                  <a:lumMod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727CA3">
                  <a:lumMod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727CA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727CA3">
                  <a:lumMod val="75000"/>
                </a:srgbClr>
              </a:solidFill>
            </a:endParaRPr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27CA3">
                  <a:lumMod val="75000"/>
                </a:srgbClr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79512" y="1844824"/>
            <a:ext cx="8856984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4807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2060848"/>
            <a:ext cx="4112163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8309" y="2060848"/>
            <a:ext cx="4112163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727CA3">
                    <a:lumMod val="75000"/>
                  </a:srgbClr>
                </a:solidFill>
              </a:rPr>
              <a:pPr/>
              <a:t>03.06.2020</a:t>
            </a:fld>
            <a:endParaRPr lang="ru-RU">
              <a:solidFill>
                <a:srgbClr val="727CA3">
                  <a:lumMod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727CA3">
                  <a:lumMod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727CA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727CA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DDE9EC">
                    <a:lumMod val="50000"/>
                  </a:srgbClr>
                </a:solidFill>
              </a:rPr>
              <a:pPr/>
              <a:t>03.06.2020</a:t>
            </a:fld>
            <a:endParaRPr lang="ru-RU">
              <a:solidFill>
                <a:srgbClr val="DDE9EC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srgbClr val="DDE9EC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DDE9EC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DDE9EC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03.06.2020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03.06.2020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03.06.2020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03.06.2020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03.06.2020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8E736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8E736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4807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44824"/>
            <a:ext cx="8856984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727CA3">
                    <a:lumMod val="75000"/>
                  </a:srgbClr>
                </a:solidFill>
              </a:rPr>
              <a:pPr/>
              <a:t>03.06.2020</a:t>
            </a:fld>
            <a:endParaRPr lang="ru-RU">
              <a:solidFill>
                <a:srgbClr val="727CA3">
                  <a:lumMod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727CA3">
                  <a:lumMod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727CA3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727CA3">
                  <a:lumMod val="75000"/>
                </a:srgbClr>
              </a:solidFill>
            </a:endParaRPr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21" Type="http://schemas.openxmlformats.org/officeDocument/2006/relationships/hyperlink" Target="https://vk.com/away.php?to=https://cloud.mail.ru/public/3qP7/43xVoDey1&amp;post=-191705084_64&amp;el=snippet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5" Type="http://schemas.openxmlformats.org/officeDocument/2006/relationships/image" Target="../media/image26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hyperlink" Target="https://vk.com/away.php?to=http://fundgenerationbridge.org/live&amp;post=-121683879_7350&amp;el=snippet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5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rdch31sc" TargetMode="External"/><Relationship Id="rId13" Type="http://schemas.openxmlformats.org/officeDocument/2006/relationships/image" Target="../media/image33.png"/><Relationship Id="rId18" Type="http://schemas.openxmlformats.org/officeDocument/2006/relationships/image" Target="../media/image38.jpeg"/><Relationship Id="rId3" Type="http://schemas.openxmlformats.org/officeDocument/2006/relationships/image" Target="../media/image27.png"/><Relationship Id="rId21" Type="http://schemas.openxmlformats.org/officeDocument/2006/relationships/hyperlink" Target="https://cloud.mail.ru/public/3q3J/4HrXHH5fE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jpeg"/><Relationship Id="rId20" Type="http://schemas.openxmlformats.org/officeDocument/2006/relationships/hyperlink" Target="https://cloud.mail.ru/public/3bVk/2wrVxBQUp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k.com/away.php?to=https://cloud.mail.ru/public/5KFk/9igHnLzpu&amp;post=-191705084_67&amp;cc_key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4.jpeg"/><Relationship Id="rId19" Type="http://schemas.openxmlformats.org/officeDocument/2006/relationships/image" Target="../media/image39.jpeg"/><Relationship Id="rId4" Type="http://schemas.openxmlformats.org/officeDocument/2006/relationships/image" Target="../media/image28.png"/><Relationship Id="rId9" Type="http://schemas.openxmlformats.org/officeDocument/2006/relationships/hyperlink" Target="http://s31.ru/?page=4" TargetMode="External"/><Relationship Id="rId14" Type="http://schemas.openxmlformats.org/officeDocument/2006/relationships/image" Target="../media/image34.png"/><Relationship Id="rId22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036496" cy="148478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ГБОУ СОШ № 31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с углубленным изучением английского языка 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Василеостровского  района Санкт-Петербурга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i="1" dirty="0" smtClean="0">
                <a:solidFill>
                  <a:srgbClr val="6D076D"/>
                </a:solidFill>
              </a:rPr>
              <a:t>Работа классных руководителей  в условиях ДО</a:t>
            </a:r>
            <a:br>
              <a:rPr lang="ru-RU" sz="2000" i="1" dirty="0" smtClean="0">
                <a:solidFill>
                  <a:srgbClr val="6D076D"/>
                </a:solidFill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 257"/>
          <p:cNvSpPr>
            <a:spLocks noChangeArrowheads="1"/>
          </p:cNvSpPr>
          <p:nvPr/>
        </p:nvSpPr>
        <p:spPr bwMode="gray">
          <a:xfrm rot="3419336">
            <a:off x="288715" y="142327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4" name="Text Box 258"/>
          <p:cNvSpPr txBox="1">
            <a:spLocks noChangeArrowheads="1"/>
          </p:cNvSpPr>
          <p:nvPr/>
        </p:nvSpPr>
        <p:spPr bwMode="gray">
          <a:xfrm>
            <a:off x="1115616" y="1412776"/>
            <a:ext cx="381642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prstClr val="white"/>
                </a:solidFill>
                <a:latin typeface="Monotype Corsiva" pitchFamily="66" charset="0"/>
              </a:rPr>
              <a:t>Утреннее приветствие класса и классного руководителя в чате ВК</a:t>
            </a:r>
            <a:br>
              <a:rPr lang="ru-RU" sz="2000" b="1" dirty="0">
                <a:solidFill>
                  <a:prstClr val="white"/>
                </a:solidFill>
                <a:latin typeface="Monotype Corsiva" pitchFamily="66" charset="0"/>
              </a:rPr>
            </a:br>
            <a:endParaRPr lang="en-US" sz="20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6" name="Rectangle 264"/>
          <p:cNvSpPr>
            <a:spLocks noChangeArrowheads="1"/>
          </p:cNvSpPr>
          <p:nvPr/>
        </p:nvSpPr>
        <p:spPr bwMode="gray">
          <a:xfrm rot="3419336">
            <a:off x="364578" y="1992236"/>
            <a:ext cx="462489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Text Box 269"/>
          <p:cNvSpPr txBox="1">
            <a:spLocks noChangeArrowheads="1"/>
          </p:cNvSpPr>
          <p:nvPr/>
        </p:nvSpPr>
        <p:spPr bwMode="gray">
          <a:xfrm>
            <a:off x="1187624" y="2132856"/>
            <a:ext cx="581294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Тематические Классные часы в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Zoom</a:t>
            </a:r>
          </a:p>
        </p:txBody>
      </p:sp>
      <p:sp>
        <p:nvSpPr>
          <p:cNvPr id="8" name="Rectangle 254"/>
          <p:cNvSpPr>
            <a:spLocks noChangeArrowheads="1"/>
          </p:cNvSpPr>
          <p:nvPr/>
        </p:nvSpPr>
        <p:spPr bwMode="gray">
          <a:xfrm rot="3419336">
            <a:off x="504740" y="3223471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Text Box 270"/>
          <p:cNvSpPr txBox="1">
            <a:spLocks noChangeArrowheads="1"/>
          </p:cNvSpPr>
          <p:nvPr/>
        </p:nvSpPr>
        <p:spPr bwMode="gray">
          <a:xfrm>
            <a:off x="1115616" y="3140968"/>
            <a:ext cx="466798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err="1">
                <a:solidFill>
                  <a:prstClr val="white"/>
                </a:solidFill>
                <a:latin typeface="Monotype Corsiva" pitchFamily="66" charset="0"/>
              </a:rPr>
              <a:t>Челленджи</a:t>
            </a:r>
            <a:r>
              <a:rPr lang="ru-RU" sz="2000" b="1" dirty="0">
                <a:solidFill>
                  <a:prstClr val="white"/>
                </a:solidFill>
                <a:latin typeface="Monotype Corsiva" pitchFamily="66" charset="0"/>
              </a:rPr>
              <a:t> класса и школы</a:t>
            </a:r>
            <a:endParaRPr lang="en-US" sz="20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0" name="Rectangle 267"/>
          <p:cNvSpPr>
            <a:spLocks noChangeArrowheads="1"/>
          </p:cNvSpPr>
          <p:nvPr/>
        </p:nvSpPr>
        <p:spPr bwMode="ltGray">
          <a:xfrm rot="3419336">
            <a:off x="504739" y="3871543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Text Box 271"/>
          <p:cNvSpPr txBox="1">
            <a:spLocks noChangeArrowheads="1"/>
          </p:cNvSpPr>
          <p:nvPr/>
        </p:nvSpPr>
        <p:spPr bwMode="gray">
          <a:xfrm>
            <a:off x="1187624" y="3645024"/>
            <a:ext cx="48856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err="1">
                <a:solidFill>
                  <a:prstClr val="white"/>
                </a:solidFill>
                <a:latin typeface="Monotype Corsiva" pitchFamily="66" charset="0"/>
              </a:rPr>
              <a:t>Профориентационная</a:t>
            </a:r>
            <a:r>
              <a:rPr lang="ru-RU" sz="2000" b="1" dirty="0">
                <a:solidFill>
                  <a:prstClr val="white"/>
                </a:solidFill>
                <a:latin typeface="Monotype Corsiva" pitchFamily="66" charset="0"/>
              </a:rPr>
              <a:t> работа</a:t>
            </a:r>
            <a:endParaRPr lang="en-US" sz="20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4" name="Rectangle 261"/>
          <p:cNvSpPr>
            <a:spLocks noChangeArrowheads="1"/>
          </p:cNvSpPr>
          <p:nvPr/>
        </p:nvSpPr>
        <p:spPr bwMode="gray">
          <a:xfrm rot="3419336">
            <a:off x="504739" y="4447607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Text Box 272"/>
          <p:cNvSpPr txBox="1">
            <a:spLocks noChangeArrowheads="1"/>
          </p:cNvSpPr>
          <p:nvPr/>
        </p:nvSpPr>
        <p:spPr bwMode="gray">
          <a:xfrm>
            <a:off x="1475656" y="4221088"/>
            <a:ext cx="604588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prstClr val="white"/>
                </a:solidFill>
                <a:latin typeface="Monotype Corsiva" pitchFamily="66" charset="0"/>
              </a:rPr>
              <a:t>Профилактическая работа</a:t>
            </a:r>
            <a:endParaRPr lang="en-US" sz="20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6" name="Rectangle 264"/>
          <p:cNvSpPr>
            <a:spLocks noChangeArrowheads="1"/>
          </p:cNvSpPr>
          <p:nvPr/>
        </p:nvSpPr>
        <p:spPr bwMode="gray">
          <a:xfrm rot="3419336">
            <a:off x="576748" y="4951664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Text Box 272"/>
          <p:cNvSpPr txBox="1">
            <a:spLocks noChangeArrowheads="1"/>
          </p:cNvSpPr>
          <p:nvPr/>
        </p:nvSpPr>
        <p:spPr bwMode="gray">
          <a:xfrm>
            <a:off x="1403648" y="4941168"/>
            <a:ext cx="604588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prstClr val="white"/>
                </a:solidFill>
                <a:latin typeface="Monotype Corsiva" pitchFamily="66" charset="0"/>
              </a:rPr>
              <a:t>Тематические </a:t>
            </a:r>
            <a:r>
              <a:rPr lang="ru-RU" sz="2000" b="1" dirty="0" err="1">
                <a:solidFill>
                  <a:prstClr val="white"/>
                </a:solidFill>
                <a:latin typeface="Monotype Corsiva" pitchFamily="66" charset="0"/>
              </a:rPr>
              <a:t>видеоуроки</a:t>
            </a:r>
            <a:r>
              <a:rPr lang="ru-RU" sz="2000" b="1" dirty="0">
                <a:solidFill>
                  <a:prstClr val="white"/>
                </a:solidFill>
                <a:latin typeface="Monotype Corsiva" pitchFamily="66" charset="0"/>
              </a:rPr>
              <a:t>,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видеопоздравления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8" name="Rectangle 267"/>
          <p:cNvSpPr>
            <a:spLocks noChangeArrowheads="1"/>
          </p:cNvSpPr>
          <p:nvPr/>
        </p:nvSpPr>
        <p:spPr bwMode="ltGray">
          <a:xfrm rot="3419336">
            <a:off x="720764" y="5455720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Text Box 272"/>
          <p:cNvSpPr txBox="1">
            <a:spLocks noChangeArrowheads="1"/>
          </p:cNvSpPr>
          <p:nvPr/>
        </p:nvSpPr>
        <p:spPr bwMode="gray">
          <a:xfrm>
            <a:off x="1619672" y="5661248"/>
            <a:ext cx="611789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err="1">
                <a:solidFill>
                  <a:prstClr val="white"/>
                </a:solidFill>
                <a:latin typeface="Monotype Corsiva" pitchFamily="66" charset="0"/>
              </a:rPr>
              <a:t>Веб-трансляции</a:t>
            </a:r>
            <a:r>
              <a:rPr lang="ru-RU" sz="2000" b="1" dirty="0">
                <a:solidFill>
                  <a:prstClr val="white"/>
                </a:solidFill>
                <a:latin typeface="Monotype Corsiva" pitchFamily="66" charset="0"/>
              </a:rPr>
              <a:t> спектаклей, кинофильмов</a:t>
            </a:r>
            <a:endParaRPr lang="en-US" sz="20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20" name="Rectangle 261"/>
          <p:cNvSpPr>
            <a:spLocks noChangeArrowheads="1"/>
          </p:cNvSpPr>
          <p:nvPr/>
        </p:nvSpPr>
        <p:spPr bwMode="gray">
          <a:xfrm rot="3419336">
            <a:off x="395792" y="2570934"/>
            <a:ext cx="492280" cy="56400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Text Box 269"/>
          <p:cNvSpPr txBox="1">
            <a:spLocks noChangeArrowheads="1"/>
          </p:cNvSpPr>
          <p:nvPr/>
        </p:nvSpPr>
        <p:spPr bwMode="gray">
          <a:xfrm>
            <a:off x="1187624" y="2636912"/>
            <a:ext cx="581294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«Час общения»  в </a:t>
            </a:r>
            <a:r>
              <a:rPr lang="en-US" sz="2000" b="1" dirty="0" smtClean="0">
                <a:solidFill>
                  <a:prstClr val="white"/>
                </a:solidFill>
                <a:latin typeface="Monotype Corsiva" pitchFamily="66" charset="0"/>
              </a:rPr>
              <a:t>Zoom</a:t>
            </a:r>
            <a:endParaRPr lang="en-US" sz="20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pic>
        <p:nvPicPr>
          <p:cNvPr id="23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65204" y="2979204"/>
            <a:ext cx="6858000" cy="899592"/>
          </a:xfrm>
          <a:prstGeom prst="rect">
            <a:avLst/>
          </a:prstGeom>
          <a:noFill/>
          <a:ln w="28575">
            <a:solidFill>
              <a:srgbClr val="666699"/>
            </a:solidFill>
            <a:miter lim="800000"/>
            <a:headEnd/>
            <a:tailEnd/>
          </a:ln>
        </p:spPr>
      </p:pic>
      <p:sp>
        <p:nvSpPr>
          <p:cNvPr id="24" name="Rectangle 264"/>
          <p:cNvSpPr>
            <a:spLocks noChangeArrowheads="1"/>
          </p:cNvSpPr>
          <p:nvPr/>
        </p:nvSpPr>
        <p:spPr bwMode="gray">
          <a:xfrm rot="3419336">
            <a:off x="792771" y="6031783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Text Box 272"/>
          <p:cNvSpPr txBox="1">
            <a:spLocks noChangeArrowheads="1"/>
          </p:cNvSpPr>
          <p:nvPr/>
        </p:nvSpPr>
        <p:spPr bwMode="gray">
          <a:xfrm>
            <a:off x="1907704" y="6165304"/>
            <a:ext cx="611789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prstClr val="white"/>
                </a:solidFill>
                <a:latin typeface="Monotype Corsiva" pitchFamily="66" charset="0"/>
              </a:rPr>
              <a:t>Активное участие в дистанционных конкурсах района, города</a:t>
            </a:r>
            <a:endParaRPr lang="en-US" sz="20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 l="37400" t="51799" r="41337" b="31401"/>
          <a:stretch>
            <a:fillRect/>
          </a:stretch>
        </p:blipFill>
        <p:spPr bwMode="auto">
          <a:xfrm>
            <a:off x="2654312" y="2564904"/>
            <a:ext cx="177367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0" y="1772816"/>
            <a:ext cx="4499992" cy="43819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Monotype Corsiva" pitchFamily="66" charset="0"/>
              </a:rPr>
              <a:t>Читаем А.П.Чехова 10Б       Профориентация</a:t>
            </a:r>
          </a:p>
          <a:p>
            <a:pPr>
              <a:buNone/>
            </a:pPr>
            <a:endParaRPr lang="ru-RU" sz="1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half" idx="2"/>
          </p:nvPr>
        </p:nvSpPr>
        <p:spPr>
          <a:xfrm>
            <a:off x="4427984" y="1628800"/>
            <a:ext cx="439248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Monotype Corsiva" pitchFamily="66" charset="0"/>
              </a:rPr>
              <a:t>       Электронные грамоты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Monotype Corsiva" pitchFamily="66" charset="0"/>
              </a:rPr>
              <a:t>ученикам и благодарности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Monotype Corsiva" pitchFamily="66" charset="0"/>
              </a:rPr>
              <a:t> родителям 10Б класса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Monotype Corsiva" pitchFamily="66" charset="0"/>
              </a:rPr>
              <a:t>классному руководителю</a:t>
            </a:r>
            <a:endParaRPr lang="ru-RU" sz="1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https://sun9-37.userapi.com/c857124/v857124032/15b9ad/peTAuoDHDz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1224135" cy="1224136"/>
          </a:xfrm>
          <a:prstGeom prst="rect">
            <a:avLst/>
          </a:prstGeom>
          <a:noFill/>
        </p:spPr>
      </p:pic>
      <p:pic>
        <p:nvPicPr>
          <p:cNvPr id="2052" name="Picture 4" descr="https://sun9-46.userapi.com/c206724/v206724397/f8d3d/zLrV-2gjE2E.jpg"/>
          <p:cNvPicPr>
            <a:picLocks noChangeAspect="1" noChangeArrowheads="1"/>
          </p:cNvPicPr>
          <p:nvPr/>
        </p:nvPicPr>
        <p:blipFill>
          <a:blip r:embed="rId4" cstate="print"/>
          <a:srcRect t="6707" r="5049" b="2316"/>
          <a:stretch>
            <a:fillRect/>
          </a:stretch>
        </p:blipFill>
        <p:spPr bwMode="auto">
          <a:xfrm>
            <a:off x="0" y="2132856"/>
            <a:ext cx="827584" cy="1332714"/>
          </a:xfrm>
          <a:prstGeom prst="rect">
            <a:avLst/>
          </a:prstGeom>
          <a:noFill/>
        </p:spPr>
      </p:pic>
      <p:pic>
        <p:nvPicPr>
          <p:cNvPr id="3074" name="Picture 2" descr="Стартовал третий этап тестирования конкурса для школьников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501008"/>
            <a:ext cx="1584176" cy="1104442"/>
          </a:xfrm>
          <a:prstGeom prst="rect">
            <a:avLst/>
          </a:prstGeom>
          <a:noFill/>
        </p:spPr>
      </p:pic>
      <p:pic>
        <p:nvPicPr>
          <p:cNvPr id="3076" name="Picture 4" descr="2NV79aNYEb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060848"/>
            <a:ext cx="1728192" cy="920609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 l="28738" t="22001" r="32675" b="13600"/>
          <a:stretch>
            <a:fillRect/>
          </a:stretch>
        </p:blipFill>
        <p:spPr bwMode="auto">
          <a:xfrm>
            <a:off x="6588224" y="2708920"/>
            <a:ext cx="2555776" cy="239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 l="32675" t="34600" r="52362" b="41600"/>
          <a:stretch>
            <a:fillRect/>
          </a:stretch>
        </p:blipFill>
        <p:spPr bwMode="auto">
          <a:xfrm>
            <a:off x="7308304" y="3645024"/>
            <a:ext cx="79208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9" cstate="print"/>
          <a:srcRect l="32675" t="44799" r="50000" b="18801"/>
          <a:stretch>
            <a:fillRect/>
          </a:stretch>
        </p:blipFill>
        <p:spPr bwMode="auto">
          <a:xfrm>
            <a:off x="7740352" y="3212976"/>
            <a:ext cx="1403648" cy="165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732240" y="1700808"/>
            <a:ext cx="2411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Утреннее  мотивационное приветствие класса и классного руководителя в чате ВК</a:t>
            </a:r>
            <a:br>
              <a:rPr lang="ru-RU" b="1" dirty="0">
                <a:solidFill>
                  <a:srgbClr val="002060"/>
                </a:solidFill>
                <a:latin typeface="Monotype Corsiva" pitchFamily="66" charset="0"/>
              </a:rPr>
            </a:br>
            <a:endParaRPr lang="en-US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4725144"/>
            <a:ext cx="1221130" cy="179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 descr="https://sun9-33.userapi.com/c857220/v857220696/19fc46/0YcL5SWCPxc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5976" y="2924944"/>
            <a:ext cx="1172867" cy="1728192"/>
          </a:xfrm>
          <a:prstGeom prst="rect">
            <a:avLst/>
          </a:prstGeom>
          <a:noFill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 cstate="print"/>
          <a:srcRect l="38187" t="51400" r="44094" b="31100"/>
          <a:stretch>
            <a:fillRect/>
          </a:stretch>
        </p:blipFill>
        <p:spPr bwMode="auto">
          <a:xfrm>
            <a:off x="6804248" y="5877272"/>
            <a:ext cx="12961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3" cstate="print"/>
          <a:srcRect l="37400" t="68599" r="46462" b="16001"/>
          <a:stretch>
            <a:fillRect/>
          </a:stretch>
        </p:blipFill>
        <p:spPr bwMode="auto">
          <a:xfrm>
            <a:off x="7956376" y="5877272"/>
            <a:ext cx="1187624" cy="70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4" cstate="print"/>
          <a:srcRect l="37807" t="36065" r="39141" b="45903"/>
          <a:stretch>
            <a:fillRect/>
          </a:stretch>
        </p:blipFill>
        <p:spPr bwMode="auto">
          <a:xfrm>
            <a:off x="5796136" y="5877272"/>
            <a:ext cx="1224136" cy="71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724128" y="5013176"/>
            <a:ext cx="3224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Профилактик</a:t>
            </a:r>
            <a:r>
              <a:rPr lang="ru-RU" dirty="0">
                <a:solidFill>
                  <a:srgbClr val="002060"/>
                </a:solidFill>
              </a:rPr>
              <a:t>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правонарушений, ДДТТ </a:t>
            </a:r>
            <a:r>
              <a:rPr lang="ru-RU" b="1" dirty="0" err="1">
                <a:solidFill>
                  <a:srgbClr val="002060"/>
                </a:solidFill>
                <a:latin typeface="Monotype Corsiva" pitchFamily="66" charset="0"/>
              </a:rPr>
              <a:t>видеообращения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5" cstate="print"/>
          <a:srcRect l="36613" t="50399" r="39762" b="28601"/>
          <a:stretch>
            <a:fillRect/>
          </a:stretch>
        </p:blipFill>
        <p:spPr bwMode="auto">
          <a:xfrm>
            <a:off x="2843808" y="5805264"/>
            <a:ext cx="1691680" cy="77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6" cstate="print"/>
          <a:srcRect l="36613" t="50000" r="39762" b="30400"/>
          <a:stretch>
            <a:fillRect/>
          </a:stretch>
        </p:blipFill>
        <p:spPr bwMode="auto">
          <a:xfrm>
            <a:off x="2843809" y="4976191"/>
            <a:ext cx="1728192" cy="80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C:\Users\Lenovo\Pictures\NC-Dqyc50a4.jpg"/>
          <p:cNvPicPr>
            <a:picLocks noChangeAspect="1" noChangeArrowheads="1"/>
          </p:cNvPicPr>
          <p:nvPr/>
        </p:nvPicPr>
        <p:blipFill>
          <a:blip r:embed="rId17" cstate="print"/>
          <a:srcRect t="17354" r="1087" b="33810"/>
          <a:stretch>
            <a:fillRect/>
          </a:stretch>
        </p:blipFill>
        <p:spPr bwMode="auto">
          <a:xfrm>
            <a:off x="0" y="0"/>
            <a:ext cx="4788024" cy="764703"/>
          </a:xfrm>
          <a:prstGeom prst="rect">
            <a:avLst/>
          </a:prstGeom>
          <a:noFill/>
          <a:ln w="38100">
            <a:solidFill>
              <a:srgbClr val="666699"/>
            </a:solidFill>
          </a:ln>
        </p:spPr>
      </p:pic>
      <p:pic>
        <p:nvPicPr>
          <p:cNvPr id="3083" name="Picture 11" descr="C:\Users\Lenovo\Pictures\3bEmOVxNxe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908721"/>
            <a:ext cx="4860036" cy="864096"/>
          </a:xfrm>
          <a:prstGeom prst="rect">
            <a:avLst/>
          </a:prstGeom>
          <a:noFill/>
          <a:ln w="28575">
            <a:solidFill>
              <a:srgbClr val="666699"/>
            </a:solidFill>
          </a:ln>
        </p:spPr>
      </p:pic>
      <p:pic>
        <p:nvPicPr>
          <p:cNvPr id="3085" name="Picture 13" descr="https://sun9-71.userapi.com/C__UR9zRJlJ13zbPjWfirXKWvtugLizX7luiwA/Cvf9xROBKgs.jpg"/>
          <p:cNvPicPr>
            <a:picLocks noChangeAspect="1" noChangeArrowheads="1"/>
          </p:cNvPicPr>
          <p:nvPr/>
        </p:nvPicPr>
        <p:blipFill>
          <a:blip r:embed="rId19" cstate="print"/>
          <a:srcRect r="-1757" b="12976"/>
          <a:stretch>
            <a:fillRect/>
          </a:stretch>
        </p:blipFill>
        <p:spPr bwMode="auto">
          <a:xfrm>
            <a:off x="0" y="3501008"/>
            <a:ext cx="1070728" cy="1296144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1043608" y="3501008"/>
            <a:ext cx="15121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Monotype Corsiva" pitchFamily="66" charset="0"/>
                <a:hlinkClick r:id="rId20"/>
              </a:rPr>
              <a:t>Трансляции</a:t>
            </a:r>
            <a:r>
              <a:rPr lang="en-US" sz="1200" b="1" dirty="0">
                <a:solidFill>
                  <a:srgbClr val="002060"/>
                </a:solidFill>
                <a:latin typeface="Monotype Corsiva" pitchFamily="66" charset="0"/>
                <a:hlinkClick r:id="rId20"/>
              </a:rPr>
              <a:t>fundgenerationbridge.org</a:t>
            </a:r>
            <a:r>
              <a:rPr lang="ru-RU" sz="12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Трансляции фильмов, спектаклей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331640" y="620688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Monotype Corsiva" pitchFamily="66" charset="0"/>
              </a:rPr>
              <a:t>«Час общения» 10Б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Заголовок 16"/>
          <p:cNvSpPr>
            <a:spLocks noGrp="1"/>
          </p:cNvSpPr>
          <p:nvPr>
            <p:ph type="title"/>
          </p:nvPr>
        </p:nvSpPr>
        <p:spPr>
          <a:xfrm>
            <a:off x="4860032" y="0"/>
            <a:ext cx="4283968" cy="141277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Дистанционное воспитание</a:t>
            </a:r>
            <a:br>
              <a:rPr lang="ru-RU" sz="2400" b="1" dirty="0" smtClean="0">
                <a:latin typeface="Monotype Corsiva" pitchFamily="66" charset="0"/>
              </a:rPr>
            </a:br>
            <a:r>
              <a:rPr lang="ru-RU" sz="2400" b="1" dirty="0" smtClean="0">
                <a:latin typeface="Monotype Corsiva" pitchFamily="66" charset="0"/>
              </a:rPr>
              <a:t>10Б класс</a:t>
            </a:r>
            <a:br>
              <a:rPr lang="ru-RU" sz="2400" b="1" dirty="0" smtClean="0">
                <a:latin typeface="Monotype Corsiva" pitchFamily="66" charset="0"/>
              </a:rPr>
            </a:br>
            <a:r>
              <a:rPr lang="ru-RU" sz="2400" b="1" dirty="0" smtClean="0">
                <a:latin typeface="Monotype Corsiva" pitchFamily="66" charset="0"/>
              </a:rPr>
              <a:t>классный руководитель</a:t>
            </a:r>
            <a:br>
              <a:rPr lang="ru-RU" sz="2400" b="1" dirty="0" smtClean="0"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Румянцева Изабелла </a:t>
            </a:r>
            <a:r>
              <a:rPr lang="ru-RU" sz="2400" b="1" dirty="0" err="1" smtClean="0">
                <a:solidFill>
                  <a:schemeClr val="bg1"/>
                </a:solidFill>
                <a:latin typeface="Monotype Corsiva" pitchFamily="66" charset="0"/>
              </a:rPr>
              <a:t>Рафаэльевна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4797152"/>
            <a:ext cx="2411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4374A"/>
                </a:solidFill>
                <a:latin typeface="Monotype Corsiva" pitchFamily="66" charset="0"/>
              </a:rPr>
              <a:t>Видеопоздравление</a:t>
            </a:r>
            <a:r>
              <a:rPr lang="ru-RU" b="1" dirty="0">
                <a:solidFill>
                  <a:srgbClr val="04374A"/>
                </a:solidFill>
                <a:latin typeface="Monotype Corsiva" pitchFamily="66" charset="0"/>
              </a:rPr>
              <a:t> </a:t>
            </a:r>
          </a:p>
          <a:p>
            <a:r>
              <a:rPr lang="ru-RU" b="1" dirty="0">
                <a:solidFill>
                  <a:srgbClr val="04374A"/>
                </a:solidFill>
                <a:latin typeface="Monotype Corsiva" pitchFamily="66" charset="0"/>
              </a:rPr>
              <a:t>ветеранов с Днём Победы</a:t>
            </a:r>
            <a:endParaRPr lang="ru-RU" b="1" dirty="0">
              <a:solidFill>
                <a:prstClr val="black"/>
              </a:solidFill>
              <a:latin typeface="Monotype Corsiva" pitchFamily="66" charset="0"/>
            </a:endParaRPr>
          </a:p>
          <a:p>
            <a:r>
              <a:rPr lang="ru-RU" b="1" dirty="0">
                <a:solidFill>
                  <a:srgbClr val="727CA3"/>
                </a:solidFill>
                <a:latin typeface="Monotype Corsiva" pitchFamily="66" charset="0"/>
                <a:hlinkClick r:id="rId21"/>
              </a:rPr>
              <a:t>https://vk.com/away.php?</a:t>
            </a:r>
            <a:endParaRPr lang="ru-RU" b="1" dirty="0">
              <a:solidFill>
                <a:srgbClr val="727CA3"/>
              </a:solidFill>
              <a:latin typeface="Monotype Corsiva" pitchFamily="66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2" cstate="print"/>
          <a:srcRect l="7476" t="30400" r="35038" b="15001"/>
          <a:stretch>
            <a:fillRect/>
          </a:stretch>
        </p:blipFill>
        <p:spPr bwMode="auto">
          <a:xfrm>
            <a:off x="971600" y="5733256"/>
            <a:ext cx="1270295" cy="67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3" cstate="print"/>
          <a:srcRect l="22050" t="22400" r="36918" b="19301"/>
          <a:stretch>
            <a:fillRect/>
          </a:stretch>
        </p:blipFill>
        <p:spPr bwMode="auto">
          <a:xfrm>
            <a:off x="0" y="5733256"/>
            <a:ext cx="99107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4" cstate="print"/>
          <a:srcRect l="29137" t="33600" r="50139" b="18760"/>
          <a:stretch>
            <a:fillRect/>
          </a:stretch>
        </p:blipFill>
        <p:spPr bwMode="auto">
          <a:xfrm>
            <a:off x="2267744" y="5805264"/>
            <a:ext cx="576064" cy="74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2627784" y="45811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Monotype Corsiva" pitchFamily="66" charset="0"/>
              </a:rPr>
              <a:t>Гугл-опросники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508104" y="2924944"/>
            <a:ext cx="106818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" y="1916832"/>
            <a:ext cx="3347864" cy="423793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i="1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l="32675" t="26200" r="35825" b="6601"/>
          <a:stretch>
            <a:fillRect/>
          </a:stretch>
        </p:blipFill>
        <p:spPr bwMode="auto">
          <a:xfrm>
            <a:off x="6228184" y="4797152"/>
            <a:ext cx="1487657" cy="178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/>
          <a:srcRect l="31100" t="2401" r="31888" b="2401"/>
          <a:stretch>
            <a:fillRect/>
          </a:stretch>
        </p:blipFill>
        <p:spPr bwMode="auto">
          <a:xfrm>
            <a:off x="0" y="2564904"/>
            <a:ext cx="1728192" cy="25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l="14175" t="28000" r="37788" b="10401"/>
          <a:stretch>
            <a:fillRect/>
          </a:stretch>
        </p:blipFill>
        <p:spPr bwMode="auto">
          <a:xfrm>
            <a:off x="0" y="5157192"/>
            <a:ext cx="1872208" cy="135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1700808"/>
            <a:ext cx="3275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4374A"/>
                </a:solidFill>
                <a:latin typeface="Monotype Corsiva" pitchFamily="66" charset="0"/>
              </a:rPr>
              <a:t>Видео </a:t>
            </a:r>
            <a:r>
              <a:rPr lang="ru-RU" b="1" dirty="0" err="1">
                <a:solidFill>
                  <a:srgbClr val="04374A"/>
                </a:solidFill>
                <a:latin typeface="Monotype Corsiva" pitchFamily="66" charset="0"/>
              </a:rPr>
              <a:t>челлендж</a:t>
            </a:r>
            <a:r>
              <a:rPr lang="ru-RU" b="1" dirty="0">
                <a:solidFill>
                  <a:srgbClr val="04374A"/>
                </a:solidFill>
                <a:latin typeface="Monotype Corsiva" pitchFamily="66" charset="0"/>
              </a:rPr>
              <a:t> </a:t>
            </a:r>
            <a:br>
              <a:rPr lang="ru-RU" b="1" dirty="0">
                <a:solidFill>
                  <a:srgbClr val="04374A"/>
                </a:solidFill>
                <a:latin typeface="Monotype Corsiva" pitchFamily="66" charset="0"/>
              </a:rPr>
            </a:br>
            <a:r>
              <a:rPr lang="ru-RU" b="1" dirty="0">
                <a:solidFill>
                  <a:srgbClr val="04374A"/>
                </a:solidFill>
                <a:latin typeface="Monotype Corsiva" pitchFamily="66" charset="0"/>
              </a:rPr>
              <a:t>«Поём День Победы школой!» </a:t>
            </a:r>
          </a:p>
          <a:p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hlinkClick r:id="rId6"/>
              </a:rPr>
              <a:t>https://vk.com/away.php?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 l="15749" t="15400" r="42513" b="25801"/>
          <a:stretch>
            <a:fillRect/>
          </a:stretch>
        </p:blipFill>
        <p:spPr bwMode="auto">
          <a:xfrm>
            <a:off x="0" y="5013176"/>
            <a:ext cx="1834489" cy="14537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572000" y="3717032"/>
            <a:ext cx="2952328" cy="17896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Monotype Corsiva" pitchFamily="66" charset="0"/>
              </a:rPr>
              <a:t>Сотрудничество через группу ВК «РДШ школы №31» и сайт школы №31</a:t>
            </a:r>
            <a:r>
              <a:rPr lang="ru-RU" sz="1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en-US" sz="1400" dirty="0" smtClean="0">
                <a:solidFill>
                  <a:srgbClr val="6D076D"/>
                </a:solidFill>
                <a:latin typeface="Monotype Corsiva" pitchFamily="66" charset="0"/>
                <a:hlinkClick r:id="rId8"/>
              </a:rPr>
              <a:t>https://vk.com/rdch31sc</a:t>
            </a:r>
            <a:endParaRPr lang="ru-RU" sz="1400" dirty="0" smtClean="0">
              <a:solidFill>
                <a:srgbClr val="6D076D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en-US" sz="1400" dirty="0" smtClean="0">
                <a:solidFill>
                  <a:srgbClr val="6D076D"/>
                </a:solidFill>
                <a:latin typeface="Monotype Corsiva" pitchFamily="66" charset="0"/>
                <a:hlinkClick r:id="rId9"/>
              </a:rPr>
              <a:t>http://s31.ru/?page=4</a:t>
            </a:r>
            <a:endParaRPr lang="ru-RU" sz="1400" dirty="0" smtClean="0">
              <a:solidFill>
                <a:srgbClr val="6D076D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sz="1800" dirty="0" smtClean="0">
              <a:latin typeface="Monotype Corsiva" pitchFamily="66" charset="0"/>
            </a:endParaRPr>
          </a:p>
          <a:p>
            <a:pPr algn="ctr"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sz="18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3" name="Рисунок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404664"/>
            <a:ext cx="6804248" cy="924408"/>
          </a:xfrm>
          <a:prstGeom prst="rect">
            <a:avLst/>
          </a:prstGeom>
          <a:noFill/>
          <a:ln w="38100">
            <a:solidFill>
              <a:srgbClr val="666699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 l="5113" t="29001" r="58662" b="10801"/>
          <a:stretch>
            <a:fillRect/>
          </a:stretch>
        </p:blipFill>
        <p:spPr bwMode="auto">
          <a:xfrm>
            <a:off x="4572000" y="4797152"/>
            <a:ext cx="1644663" cy="178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092280" y="1844825"/>
            <a:ext cx="2051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DDE9EC">
                    <a:lumMod val="25000"/>
                  </a:srgbClr>
                </a:solidFill>
                <a:latin typeface="Monotype Corsiva" pitchFamily="66" charset="0"/>
              </a:rPr>
              <a:t>Челлендж</a:t>
            </a:r>
            <a:r>
              <a:rPr lang="ru-RU" sz="1600" b="1" dirty="0">
                <a:solidFill>
                  <a:srgbClr val="DDE9EC">
                    <a:lumMod val="25000"/>
                  </a:srgbClr>
                </a:solidFill>
                <a:latin typeface="Monotype Corsiva" pitchFamily="66" charset="0"/>
              </a:rPr>
              <a:t> учителей песня  «Учат в школе»-</a:t>
            </a:r>
            <a:br>
              <a:rPr lang="ru-RU" sz="1600" b="1" dirty="0">
                <a:solidFill>
                  <a:srgbClr val="DDE9EC">
                    <a:lumMod val="25000"/>
                  </a:srgbClr>
                </a:solidFill>
                <a:latin typeface="Monotype Corsiva" pitchFamily="66" charset="0"/>
              </a:rPr>
            </a:br>
            <a:r>
              <a:rPr lang="ru-RU" sz="1600" b="1" dirty="0">
                <a:solidFill>
                  <a:srgbClr val="DDE9EC">
                    <a:lumMod val="25000"/>
                  </a:srgbClr>
                </a:solidFill>
                <a:latin typeface="Monotype Corsiva" pitchFamily="66" charset="0"/>
              </a:rPr>
              <a:t>«Учим дома»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 cstate="print"/>
          <a:srcRect l="36613" t="54200" r="41338" b="17800"/>
          <a:stretch>
            <a:fillRect/>
          </a:stretch>
        </p:blipFill>
        <p:spPr bwMode="auto">
          <a:xfrm>
            <a:off x="7552244" y="5517232"/>
            <a:ext cx="15917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3" cstate="print"/>
          <a:srcRect l="36613" t="40200" r="42125" b="38800"/>
          <a:stretch>
            <a:fillRect/>
          </a:stretch>
        </p:blipFill>
        <p:spPr bwMode="auto">
          <a:xfrm>
            <a:off x="7445060" y="2624052"/>
            <a:ext cx="1706083" cy="94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4" cstate="print"/>
          <a:srcRect l="23625" t="21000" r="20464" b="23001"/>
          <a:stretch>
            <a:fillRect/>
          </a:stretch>
        </p:blipFill>
        <p:spPr bwMode="auto">
          <a:xfrm>
            <a:off x="7482415" y="3573016"/>
            <a:ext cx="166158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5" cstate="print"/>
          <a:srcRect l="22437" t="24800" r="30312" b="19201"/>
          <a:stretch>
            <a:fillRect/>
          </a:stretch>
        </p:blipFill>
        <p:spPr bwMode="auto">
          <a:xfrm>
            <a:off x="7524328" y="4461114"/>
            <a:ext cx="1619672" cy="107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https://sun9-27.userapi.com/Pedbwi-UMibwfdjeHW67RHfwpfbDnOAkGU_4xg/eVZ_erw0NZo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44008" y="2060848"/>
            <a:ext cx="2520280" cy="1656184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4355976" y="1700808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Monotype Corsiva" pitchFamily="66" charset="0"/>
              </a:rPr>
              <a:t>Последний звонок</a:t>
            </a:r>
            <a:r>
              <a:rPr lang="en-US" b="1" i="1" dirty="0">
                <a:solidFill>
                  <a:srgbClr val="002060"/>
                </a:solidFill>
                <a:latin typeface="Monotype Corsiva" pitchFamily="66" charset="0"/>
              </a:rPr>
              <a:t>#</a:t>
            </a:r>
            <a:r>
              <a:rPr lang="ru-RU" b="1" i="1" dirty="0" err="1">
                <a:solidFill>
                  <a:srgbClr val="002060"/>
                </a:solidFill>
                <a:latin typeface="Monotype Corsiva" pitchFamily="66" charset="0"/>
              </a:rPr>
              <a:t>Мывместе</a:t>
            </a:r>
            <a:r>
              <a:rPr lang="ru-RU" b="1" i="1" dirty="0">
                <a:solidFill>
                  <a:srgbClr val="002060"/>
                </a:solidFill>
                <a:latin typeface="Monotype Corsiva" pitchFamily="66" charset="0"/>
              </a:rPr>
              <a:t>!</a:t>
            </a:r>
          </a:p>
        </p:txBody>
      </p:sp>
      <p:pic>
        <p:nvPicPr>
          <p:cNvPr id="27" name="Picture 3" descr="E:\IMG-20200424-WA0016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07704" y="5373216"/>
            <a:ext cx="1584176" cy="990110"/>
          </a:xfrm>
          <a:prstGeom prst="rect">
            <a:avLst/>
          </a:prstGeom>
          <a:noFill/>
        </p:spPr>
      </p:pic>
      <p:sp>
        <p:nvSpPr>
          <p:cNvPr id="1028" name="AutoShape 4" descr="https://apf.mail.ru/cgi-bin/readmsg?id=15901423131987694623;0;2&amp;exif=1&amp;full=1&amp;x-email=isabella050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9" name="Picture 9" descr="C:\Users\Lenovo\Downloads\d2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83768" y="2276872"/>
            <a:ext cx="1008112" cy="142537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47864" y="2276872"/>
            <a:ext cx="977975" cy="138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2411760" y="1700808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727CA3">
                    <a:lumMod val="50000"/>
                  </a:srgbClr>
                </a:solidFill>
                <a:latin typeface="Monotype Corsiva" pitchFamily="66" charset="0"/>
              </a:rPr>
              <a:t>Участие в </a:t>
            </a:r>
            <a:r>
              <a:rPr lang="ru-RU" b="1" i="1" dirty="0" err="1">
                <a:solidFill>
                  <a:srgbClr val="727CA3">
                    <a:lumMod val="50000"/>
                  </a:srgbClr>
                </a:solidFill>
                <a:latin typeface="Monotype Corsiva" pitchFamily="66" charset="0"/>
              </a:rPr>
              <a:t>конкурсах!-онлайн</a:t>
            </a:r>
            <a:endParaRPr lang="ru-RU" b="1" i="1" dirty="0">
              <a:solidFill>
                <a:srgbClr val="727CA3">
                  <a:lumMod val="50000"/>
                </a:srgbClr>
              </a:solidFill>
              <a:latin typeface="Monotype Corsiva" pitchFamily="66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35696" y="3573016"/>
            <a:ext cx="288032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Monotype Corsiva" pitchFamily="66" charset="0"/>
              </a:rPr>
              <a:t>Ссылка на видео «Фронтовые письма» </a:t>
            </a:r>
            <a:r>
              <a:rPr lang="ru-RU" sz="1400" b="1" dirty="0">
                <a:solidFill>
                  <a:srgbClr val="002060"/>
                </a:solidFill>
                <a:latin typeface="Monotype Corsiva" pitchFamily="66" charset="0"/>
                <a:hlinkClick r:id="rId20"/>
              </a:rPr>
              <a:t>https://cloud.mail.ru/public/3bVk/2wrVxBQUp</a:t>
            </a:r>
            <a:endParaRPr lang="ru-RU" sz="1400" b="1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Monotype Corsiva" pitchFamily="66" charset="0"/>
              </a:rPr>
              <a:t>Ссылка на видео «Читаем о войне» 7А класс </a:t>
            </a:r>
            <a:r>
              <a:rPr lang="ru-RU" sz="1400" b="1" dirty="0">
                <a:solidFill>
                  <a:srgbClr val="002060"/>
                </a:solidFill>
                <a:latin typeface="Monotype Corsiva" pitchFamily="66" charset="0"/>
                <a:hlinkClick r:id="rId21"/>
              </a:rPr>
              <a:t>https://cloud.mail.ru/public/3q3J/4HrXHH5fE</a:t>
            </a:r>
            <a:endParaRPr lang="ru-RU" sz="1400" b="1" dirty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Monotype Corsiva" pitchFamily="66" charset="0"/>
              </a:rPr>
              <a:t> 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763688" y="4797152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727CA3">
                    <a:lumMod val="50000"/>
                  </a:srgbClr>
                </a:solidFill>
                <a:latin typeface="Monotype Corsiva" pitchFamily="66" charset="0"/>
              </a:rPr>
              <a:t>Благодарности классным руководителям</a:t>
            </a:r>
          </a:p>
        </p:txBody>
      </p:sp>
      <p:pic>
        <p:nvPicPr>
          <p:cNvPr id="1030" name="Picture 6" descr="C:\Users\Lenovo\Downloads\IMG-20200428-WA0000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479662" y="5373216"/>
            <a:ext cx="1452378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21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155</Words>
  <Application>Microsoft Office PowerPoint</Application>
  <PresentationFormat>Экран (4:3)</PresentationFormat>
  <Paragraphs>41</Paragraphs>
  <Slides>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1_Тема Office</vt:lpstr>
      <vt:lpstr>  ГБОУ СОШ № 31 с углубленным изучением английского языка  Василеостровского  района Санкт-Петербурга Работа классных руководителей  в условиях ДО  </vt:lpstr>
      <vt:lpstr>Дистанционное воспитание 10Б класс классный руководитель Румянцева Изабелла Рафаэльевна</vt:lpstr>
      <vt:lpstr>Заголовок слайда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ГБОУ СОШ № 31 с углубленным изучением английского языка  Василеостровского  района Санкт-Петербурга Работа классных руководителей  в условиях ДО  </dc:title>
  <dc:creator>Lenovo</dc:creator>
  <cp:lastModifiedBy>Пользователь Asus</cp:lastModifiedBy>
  <cp:revision>3</cp:revision>
  <dcterms:created xsi:type="dcterms:W3CDTF">2020-06-01T17:20:44Z</dcterms:created>
  <dcterms:modified xsi:type="dcterms:W3CDTF">2020-06-03T06:57:44Z</dcterms:modified>
</cp:coreProperties>
</file>